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1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Alice" panose="020B0604020202020204" charset="0"/>
      <p:regular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7D9575-BA38-46B8-97D9-E49EEB236F61}">
  <a:tblStyle styleId="{857D9575-BA38-46B8-97D9-E49EEB236F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ec953f5100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ec953f5100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9d4c5d5bc7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9d4c5d5bc7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29d4c5d5bc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29d4c5d5bc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29d4c5d5bc7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29d4c5d5bc7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9d4c5d5bc7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29d4c5d5bc7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9d4c5d5bc7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9d4c5d5bc7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9d4c5d5bc7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29d4c5d5bc7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9d4c5d5bc7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29d4c5d5bc7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29d4c5d5bc7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29d4c5d5bc7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29d4c5d5bc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29d4c5d5bc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29d6030cd1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29d6030cd1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e1da39008e_0_9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e1da39008e_0_9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1584b3ec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1584b3ec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e93d74d5f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e93d74d5f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e1da39008e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e1da39008e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29d4c5d5b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29d4c5d5b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9d4c5d5bc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9d4c5d5bc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29d4c5d5bc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29d4c5d5bc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9d4c5d5bc7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29d4c5d5bc7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887675"/>
            <a:ext cx="4493400" cy="23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800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4216725"/>
            <a:ext cx="54780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720000" y="3587325"/>
            <a:ext cx="5478000" cy="3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3300" b="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0" y="1095975"/>
            <a:ext cx="117000" cy="2080950"/>
            <a:chOff x="0" y="717875"/>
            <a:chExt cx="117000" cy="2080950"/>
          </a:xfrm>
        </p:grpSpPr>
        <p:sp>
          <p:nvSpPr>
            <p:cNvPr id="14" name="Google Shape;14;p2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20000" y="2234700"/>
            <a:ext cx="47370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21400" y="1105808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20000" y="3360600"/>
            <a:ext cx="40194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21" name="Google Shape;21;p3"/>
          <p:cNvCxnSpPr/>
          <p:nvPr/>
        </p:nvCxnSpPr>
        <p:spPr>
          <a:xfrm>
            <a:off x="5295002" y="532950"/>
            <a:ext cx="0" cy="407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" name="Google Shape;22;p3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23" name="Google Shape;23;p3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latin typeface="Alice"/>
                <a:ea typeface="Alice"/>
                <a:cs typeface="Alice"/>
                <a:sym typeface="Ali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539400" y="1189425"/>
            <a:ext cx="8065200" cy="3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200"/>
            </a:lvl1pPr>
            <a:lvl2pPr marL="914400" lvl="1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○"/>
              <a:defRPr/>
            </a:lvl2pPr>
            <a:lvl3pPr marL="1371600" lvl="2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■"/>
              <a:defRPr/>
            </a:lvl3pPr>
            <a:lvl4pPr marL="1828800" lvl="3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  <a:defRPr/>
            </a:lvl4pPr>
            <a:lvl5pPr marL="2286000" lvl="4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○"/>
              <a:defRPr/>
            </a:lvl5pPr>
            <a:lvl6pPr marL="2743200" lvl="5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■"/>
              <a:defRPr/>
            </a:lvl6pPr>
            <a:lvl7pPr marL="3200400" lvl="6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  <a:defRPr/>
            </a:lvl7pPr>
            <a:lvl8pPr marL="3657600" lvl="7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○"/>
              <a:defRPr/>
            </a:lvl8pPr>
            <a:lvl9pPr marL="4114800" lvl="8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9030796" y="717875"/>
            <a:ext cx="117000" cy="2080950"/>
            <a:chOff x="0" y="717875"/>
            <a:chExt cx="117000" cy="2080950"/>
          </a:xfrm>
        </p:grpSpPr>
        <p:sp>
          <p:nvSpPr>
            <p:cNvPr id="30" name="Google Shape;30;p4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" name="Google Shape;33;p4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720000" y="1366200"/>
            <a:ext cx="38184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ubTitle" idx="1"/>
          </p:nvPr>
        </p:nvSpPr>
        <p:spPr>
          <a:xfrm>
            <a:off x="720000" y="2186200"/>
            <a:ext cx="3818400" cy="16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cxnSp>
        <p:nvCxnSpPr>
          <p:cNvPr id="70" name="Google Shape;70;p9"/>
          <p:cNvCxnSpPr/>
          <p:nvPr/>
        </p:nvCxnSpPr>
        <p:spPr>
          <a:xfrm>
            <a:off x="4747576" y="532950"/>
            <a:ext cx="0" cy="407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" name="Google Shape;71;p9"/>
          <p:cNvGrpSpPr/>
          <p:nvPr/>
        </p:nvGrpSpPr>
        <p:grpSpPr>
          <a:xfrm>
            <a:off x="9027096" y="717875"/>
            <a:ext cx="117000" cy="2080950"/>
            <a:chOff x="0" y="717875"/>
            <a:chExt cx="117000" cy="2080950"/>
          </a:xfrm>
        </p:grpSpPr>
        <p:sp>
          <p:nvSpPr>
            <p:cNvPr id="72" name="Google Shape;72;p9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9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4151675" y="535525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2" hasCustomPrompt="1"/>
          </p:nvPr>
        </p:nvSpPr>
        <p:spPr>
          <a:xfrm>
            <a:off x="3516400" y="587331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"/>
          </p:nvPr>
        </p:nvSpPr>
        <p:spPr>
          <a:xfrm>
            <a:off x="4151675" y="94122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3"/>
          </p:nvPr>
        </p:nvSpPr>
        <p:spPr>
          <a:xfrm>
            <a:off x="4151675" y="1600079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4" hasCustomPrompt="1"/>
          </p:nvPr>
        </p:nvSpPr>
        <p:spPr>
          <a:xfrm>
            <a:off x="3516400" y="1650651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5"/>
          </p:nvPr>
        </p:nvSpPr>
        <p:spPr>
          <a:xfrm>
            <a:off x="4151675" y="200990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6"/>
          </p:nvPr>
        </p:nvSpPr>
        <p:spPr>
          <a:xfrm>
            <a:off x="4151675" y="2664632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7" hasCustomPrompt="1"/>
          </p:nvPr>
        </p:nvSpPr>
        <p:spPr>
          <a:xfrm>
            <a:off x="3516400" y="2713971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8"/>
          </p:nvPr>
        </p:nvSpPr>
        <p:spPr>
          <a:xfrm>
            <a:off x="4151675" y="307857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9"/>
          </p:nvPr>
        </p:nvSpPr>
        <p:spPr>
          <a:xfrm>
            <a:off x="4151675" y="3729186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13" hasCustomPrompt="1"/>
          </p:nvPr>
        </p:nvSpPr>
        <p:spPr>
          <a:xfrm>
            <a:off x="3516400" y="3777291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4"/>
          </p:nvPr>
        </p:nvSpPr>
        <p:spPr>
          <a:xfrm>
            <a:off x="4151675" y="414725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15"/>
          </p:nvPr>
        </p:nvSpPr>
        <p:spPr>
          <a:xfrm>
            <a:off x="723400" y="2046750"/>
            <a:ext cx="2304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5" name="Google Shape;105;p13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106" name="Google Shape;106;p13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9" name="Google Shape;109;p13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">
            <a:hlinkClick r:id="rId2" action="ppaction://hlinksldjump"/>
          </p:cNvPr>
          <p:cNvSpPr txBox="1">
            <a:spLocks noGrp="1"/>
          </p:cNvSpPr>
          <p:nvPr>
            <p:ph type="title"/>
          </p:nvPr>
        </p:nvSpPr>
        <p:spPr>
          <a:xfrm flipH="1">
            <a:off x="1623275" y="415376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2" name="Google Shape;112;p14">
            <a:hlinkClick r:id="rId2" action="ppaction://hlinksldjump"/>
          </p:cNvPr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00" y="487015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4"/>
          <p:cNvSpPr txBox="1">
            <a:spLocks noGrp="1"/>
          </p:cNvSpPr>
          <p:nvPr>
            <p:ph type="subTitle" idx="1"/>
          </p:nvPr>
        </p:nvSpPr>
        <p:spPr>
          <a:xfrm flipH="1">
            <a:off x="1623275" y="82107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4">
            <a:hlinkClick r:id="" action="ppaction://noaction"/>
          </p:cNvPr>
          <p:cNvSpPr txBox="1">
            <a:spLocks noGrp="1"/>
          </p:cNvSpPr>
          <p:nvPr>
            <p:ph type="title" idx="3"/>
          </p:nvPr>
        </p:nvSpPr>
        <p:spPr>
          <a:xfrm flipH="1">
            <a:off x="1623275" y="1280079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14">
            <a:hlinkClick r:id="" action="ppaction://noaction"/>
          </p:cNvPr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720000" y="1352746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4"/>
          <p:cNvSpPr txBox="1">
            <a:spLocks noGrp="1"/>
          </p:cNvSpPr>
          <p:nvPr>
            <p:ph type="subTitle" idx="5"/>
          </p:nvPr>
        </p:nvSpPr>
        <p:spPr>
          <a:xfrm flipH="1">
            <a:off x="1623275" y="168990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title" idx="6"/>
          </p:nvPr>
        </p:nvSpPr>
        <p:spPr>
          <a:xfrm>
            <a:off x="6119400" y="540250"/>
            <a:ext cx="2304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8" name="Google Shape;118;p14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119" name="Google Shape;119;p14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2" name="Google Shape;122;p14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14">
            <a:hlinkClick r:id="" action="ppaction://noaction"/>
          </p:cNvPr>
          <p:cNvSpPr txBox="1">
            <a:spLocks noGrp="1"/>
          </p:cNvSpPr>
          <p:nvPr>
            <p:ph type="title" idx="7"/>
          </p:nvPr>
        </p:nvSpPr>
        <p:spPr>
          <a:xfrm flipH="1">
            <a:off x="1623275" y="2148901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4" name="Google Shape;124;p14">
            <a:hlinkClick r:id="" action="ppaction://noaction"/>
          </p:cNvPr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720000" y="2218477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4"/>
          <p:cNvSpPr txBox="1">
            <a:spLocks noGrp="1"/>
          </p:cNvSpPr>
          <p:nvPr>
            <p:ph type="subTitle" idx="9"/>
          </p:nvPr>
        </p:nvSpPr>
        <p:spPr>
          <a:xfrm flipH="1">
            <a:off x="1623275" y="255460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4">
            <a:hlinkClick r:id="" action="ppaction://noaction"/>
          </p:cNvPr>
          <p:cNvSpPr txBox="1">
            <a:spLocks noGrp="1"/>
          </p:cNvSpPr>
          <p:nvPr>
            <p:ph type="title" idx="13"/>
          </p:nvPr>
        </p:nvSpPr>
        <p:spPr>
          <a:xfrm flipH="1">
            <a:off x="1623275" y="3013604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" name="Google Shape;127;p14">
            <a:hlinkClick r:id="" action="ppaction://noaction"/>
          </p:cNvPr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720000" y="3084209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4"/>
          <p:cNvSpPr txBox="1">
            <a:spLocks noGrp="1"/>
          </p:cNvSpPr>
          <p:nvPr>
            <p:ph type="subTitle" idx="15"/>
          </p:nvPr>
        </p:nvSpPr>
        <p:spPr>
          <a:xfrm flipH="1">
            <a:off x="1623275" y="342342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4">
            <a:hlinkClick r:id="rId2" action="ppaction://hlinksldjump"/>
          </p:cNvPr>
          <p:cNvSpPr txBox="1">
            <a:spLocks noGrp="1"/>
          </p:cNvSpPr>
          <p:nvPr>
            <p:ph type="title" idx="16"/>
          </p:nvPr>
        </p:nvSpPr>
        <p:spPr>
          <a:xfrm flipH="1">
            <a:off x="1623275" y="3885814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0" name="Google Shape;130;p14">
            <a:hlinkClick r:id="rId2" action="ppaction://hlinksldjump"/>
          </p:cNvPr>
          <p:cNvSpPr txBox="1">
            <a:spLocks noGrp="1"/>
          </p:cNvSpPr>
          <p:nvPr>
            <p:ph type="title" idx="17" hasCustomPrompt="1"/>
          </p:nvPr>
        </p:nvSpPr>
        <p:spPr>
          <a:xfrm flipH="1">
            <a:off x="720000" y="3949940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8"/>
          </p:nvPr>
        </p:nvSpPr>
        <p:spPr>
          <a:xfrm flipH="1">
            <a:off x="1623275" y="4291514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4" name="Google Shape;544;p50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45" name="Google Shape;545;p50"/>
          <p:cNvGrpSpPr/>
          <p:nvPr/>
        </p:nvGrpSpPr>
        <p:grpSpPr>
          <a:xfrm>
            <a:off x="9027096" y="717875"/>
            <a:ext cx="117000" cy="2080950"/>
            <a:chOff x="0" y="717875"/>
            <a:chExt cx="117000" cy="2080950"/>
          </a:xfrm>
        </p:grpSpPr>
        <p:sp>
          <p:nvSpPr>
            <p:cNvPr id="546" name="Google Shape;546;p50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50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50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0" name="Google Shape;550;p51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1" name="Google Shape;551;p51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552" name="Google Shape;552;p51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1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1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lice"/>
              <a:buNone/>
              <a:defRPr sz="2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4332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  <p:sldLayoutId id="2147483660" r:id="rId7"/>
    <p:sldLayoutId id="2147483696" r:id="rId8"/>
    <p:sldLayoutId id="214748369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7"/>
          <p:cNvSpPr txBox="1">
            <a:spLocks noGrp="1"/>
          </p:cNvSpPr>
          <p:nvPr>
            <p:ph type="subTitle" idx="1"/>
          </p:nvPr>
        </p:nvSpPr>
        <p:spPr>
          <a:xfrm>
            <a:off x="720000" y="4216725"/>
            <a:ext cx="54780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Avramidis Theofilos and Korolis Alexandros</a:t>
            </a:r>
            <a:endParaRPr/>
          </a:p>
        </p:txBody>
      </p:sp>
      <p:sp>
        <p:nvSpPr>
          <p:cNvPr id="570" name="Google Shape;570;p57"/>
          <p:cNvSpPr txBox="1">
            <a:spLocks noGrp="1"/>
          </p:cNvSpPr>
          <p:nvPr>
            <p:ph type="ctrTitle" idx="2"/>
          </p:nvPr>
        </p:nvSpPr>
        <p:spPr>
          <a:xfrm>
            <a:off x="720000" y="3587325"/>
            <a:ext cx="5478000" cy="3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Poverty &amp; Health</a:t>
            </a:r>
            <a:endParaRPr/>
          </a:p>
        </p:txBody>
      </p:sp>
      <p:sp>
        <p:nvSpPr>
          <p:cNvPr id="571" name="Google Shape;571;p57"/>
          <p:cNvSpPr txBox="1">
            <a:spLocks noGrp="1"/>
          </p:cNvSpPr>
          <p:nvPr>
            <p:ph type="ctrTitle"/>
          </p:nvPr>
        </p:nvSpPr>
        <p:spPr>
          <a:xfrm>
            <a:off x="720000" y="887675"/>
            <a:ext cx="4493400" cy="23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/>
              <a:t>Global Poverty Project :</a:t>
            </a:r>
            <a:endParaRPr/>
          </a:p>
        </p:txBody>
      </p:sp>
      <p:grpSp>
        <p:nvGrpSpPr>
          <p:cNvPr id="572" name="Google Shape;572;p57"/>
          <p:cNvGrpSpPr/>
          <p:nvPr/>
        </p:nvGrpSpPr>
        <p:grpSpPr>
          <a:xfrm>
            <a:off x="4083967" y="987447"/>
            <a:ext cx="4818620" cy="3168597"/>
            <a:chOff x="235800" y="830650"/>
            <a:chExt cx="6978450" cy="4588844"/>
          </a:xfrm>
        </p:grpSpPr>
        <p:sp>
          <p:nvSpPr>
            <p:cNvPr id="573" name="Google Shape;573;p57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7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7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7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7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7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66">
            <a:hlinkClick r:id="" action="ppaction://noaction"/>
          </p:cNvPr>
          <p:cNvSpPr/>
          <p:nvPr/>
        </p:nvSpPr>
        <p:spPr>
          <a:xfrm>
            <a:off x="173007" y="151219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66"/>
          <p:cNvSpPr txBox="1">
            <a:spLocks noGrp="1"/>
          </p:cNvSpPr>
          <p:nvPr>
            <p:ph type="title"/>
          </p:nvPr>
        </p:nvSpPr>
        <p:spPr>
          <a:xfrm>
            <a:off x="720000" y="2234700"/>
            <a:ext cx="47370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659" name="Google Shape;659;p66"/>
          <p:cNvSpPr txBox="1">
            <a:spLocks noGrp="1"/>
          </p:cNvSpPr>
          <p:nvPr>
            <p:ph type="title" idx="2"/>
          </p:nvPr>
        </p:nvSpPr>
        <p:spPr>
          <a:xfrm>
            <a:off x="721400" y="1105808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60" name="Google Shape;660;p66"/>
          <p:cNvSpPr txBox="1">
            <a:spLocks noGrp="1"/>
          </p:cNvSpPr>
          <p:nvPr>
            <p:ph type="subTitle" idx="1"/>
          </p:nvPr>
        </p:nvSpPr>
        <p:spPr>
          <a:xfrm>
            <a:off x="720000" y="3360600"/>
            <a:ext cx="40194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Problem modeling and categorization</a:t>
            </a:r>
            <a:endParaRPr sz="2400"/>
          </a:p>
        </p:txBody>
      </p:sp>
      <p:sp>
        <p:nvSpPr>
          <p:cNvPr id="661" name="Google Shape;661;p66"/>
          <p:cNvSpPr/>
          <p:nvPr/>
        </p:nvSpPr>
        <p:spPr>
          <a:xfrm>
            <a:off x="308698" y="298665"/>
            <a:ext cx="301233" cy="27773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67"/>
          <p:cNvSpPr txBox="1">
            <a:spLocks noGrp="1"/>
          </p:cNvSpPr>
          <p:nvPr>
            <p:ph type="title"/>
          </p:nvPr>
        </p:nvSpPr>
        <p:spPr>
          <a:xfrm>
            <a:off x="539400" y="463600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67" name="Google Shape;667;p67"/>
          <p:cNvSpPr txBox="1"/>
          <p:nvPr/>
        </p:nvSpPr>
        <p:spPr>
          <a:xfrm>
            <a:off x="183150" y="1160050"/>
            <a:ext cx="8731200" cy="3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Scale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the data, in order to compare and decide the category.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Applied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k-means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(optimum distance between each data point and a centroid).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Evaluation based on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elbow visualization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silhouette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68"/>
          <p:cNvSpPr txBox="1">
            <a:spLocks noGrp="1"/>
          </p:cNvSpPr>
          <p:nvPr>
            <p:ph type="title"/>
          </p:nvPr>
        </p:nvSpPr>
        <p:spPr>
          <a:xfrm>
            <a:off x="3505525" y="463600"/>
            <a:ext cx="2538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73" name="Google Shape;67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650" y="463600"/>
            <a:ext cx="3127023" cy="22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674" name="Google Shape;674;p68"/>
          <p:cNvSpPr txBox="1"/>
          <p:nvPr/>
        </p:nvSpPr>
        <p:spPr>
          <a:xfrm>
            <a:off x="5519350" y="1165750"/>
            <a:ext cx="3174900" cy="39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Distortion : the distance between the data points in the same category.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(How dense a category is.)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How far the categories are. (The further the better)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75" name="Google Shape;67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650" y="2856925"/>
            <a:ext cx="3127025" cy="21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69">
            <a:hlinkClick r:id="" action="ppaction://noaction"/>
          </p:cNvPr>
          <p:cNvSpPr/>
          <p:nvPr/>
        </p:nvSpPr>
        <p:spPr>
          <a:xfrm>
            <a:off x="173007" y="151219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69"/>
          <p:cNvSpPr txBox="1">
            <a:spLocks noGrp="1"/>
          </p:cNvSpPr>
          <p:nvPr>
            <p:ph type="title"/>
          </p:nvPr>
        </p:nvSpPr>
        <p:spPr>
          <a:xfrm>
            <a:off x="720000" y="2234700"/>
            <a:ext cx="47370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Labelling</a:t>
            </a:r>
            <a:endParaRPr sz="8200"/>
          </a:p>
        </p:txBody>
      </p:sp>
      <p:sp>
        <p:nvSpPr>
          <p:cNvPr id="682" name="Google Shape;682;p69"/>
          <p:cNvSpPr txBox="1">
            <a:spLocks noGrp="1"/>
          </p:cNvSpPr>
          <p:nvPr>
            <p:ph type="title" idx="2"/>
          </p:nvPr>
        </p:nvSpPr>
        <p:spPr>
          <a:xfrm>
            <a:off x="721400" y="1105808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83" name="Google Shape;683;p69"/>
          <p:cNvSpPr txBox="1">
            <a:spLocks noGrp="1"/>
          </p:cNvSpPr>
          <p:nvPr>
            <p:ph type="subTitle" idx="1"/>
          </p:nvPr>
        </p:nvSpPr>
        <p:spPr>
          <a:xfrm>
            <a:off x="720000" y="3360600"/>
            <a:ext cx="40194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Analyze and labeling different categories</a:t>
            </a:r>
            <a:endParaRPr sz="2400"/>
          </a:p>
        </p:txBody>
      </p:sp>
      <p:sp>
        <p:nvSpPr>
          <p:cNvPr id="684" name="Google Shape;684;p69"/>
          <p:cNvSpPr/>
          <p:nvPr/>
        </p:nvSpPr>
        <p:spPr>
          <a:xfrm>
            <a:off x="308698" y="298665"/>
            <a:ext cx="301233" cy="27773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70"/>
          <p:cNvSpPr txBox="1">
            <a:spLocks noGrp="1"/>
          </p:cNvSpPr>
          <p:nvPr>
            <p:ph type="title"/>
          </p:nvPr>
        </p:nvSpPr>
        <p:spPr>
          <a:xfrm>
            <a:off x="539400" y="463600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Labelling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90" name="Google Shape;69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8925" y="1110600"/>
            <a:ext cx="5781201" cy="38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71"/>
          <p:cNvSpPr txBox="1"/>
          <p:nvPr/>
        </p:nvSpPr>
        <p:spPr>
          <a:xfrm>
            <a:off x="978900" y="1701350"/>
            <a:ext cx="1582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6" name="Google Shape;696;p71"/>
          <p:cNvSpPr txBox="1"/>
          <p:nvPr/>
        </p:nvSpPr>
        <p:spPr>
          <a:xfrm>
            <a:off x="1175746" y="1498350"/>
            <a:ext cx="1582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Cluster 0 :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7" name="Google Shape;697;p71"/>
          <p:cNvSpPr txBox="1"/>
          <p:nvPr/>
        </p:nvSpPr>
        <p:spPr>
          <a:xfrm>
            <a:off x="1175746" y="2794288"/>
            <a:ext cx="1582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Cluster 1: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98" name="Google Shape;698;p71"/>
          <p:cNvPicPr preferRelativeResize="0"/>
          <p:nvPr/>
        </p:nvPicPr>
        <p:blipFill rotWithShape="1">
          <a:blip r:embed="rId3">
            <a:alphaModFix/>
          </a:blip>
          <a:srcRect l="3525" t="8202" r="5854" b="3598"/>
          <a:stretch/>
        </p:blipFill>
        <p:spPr>
          <a:xfrm>
            <a:off x="3167550" y="943125"/>
            <a:ext cx="5069225" cy="4200375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71"/>
          <p:cNvSpPr txBox="1"/>
          <p:nvPr/>
        </p:nvSpPr>
        <p:spPr>
          <a:xfrm>
            <a:off x="1175750" y="4055675"/>
            <a:ext cx="1582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Cluster 2: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0" name="Google Shape;700;p71"/>
          <p:cNvSpPr txBox="1">
            <a:spLocks noGrp="1"/>
          </p:cNvSpPr>
          <p:nvPr>
            <p:ph type="title"/>
          </p:nvPr>
        </p:nvSpPr>
        <p:spPr>
          <a:xfrm>
            <a:off x="539400" y="463600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Labelling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72"/>
          <p:cNvSpPr txBox="1"/>
          <p:nvPr/>
        </p:nvSpPr>
        <p:spPr>
          <a:xfrm>
            <a:off x="1225825" y="1927750"/>
            <a:ext cx="1889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6" name="Google Shape;706;p72"/>
          <p:cNvPicPr preferRelativeResize="0"/>
          <p:nvPr/>
        </p:nvPicPr>
        <p:blipFill rotWithShape="1">
          <a:blip r:embed="rId3">
            <a:alphaModFix/>
          </a:blip>
          <a:srcRect l="7417" t="6493" r="9793" b="10360"/>
          <a:stretch/>
        </p:blipFill>
        <p:spPr>
          <a:xfrm>
            <a:off x="0" y="1210150"/>
            <a:ext cx="6012299" cy="3700700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72"/>
          <p:cNvSpPr txBox="1">
            <a:spLocks noGrp="1"/>
          </p:cNvSpPr>
          <p:nvPr>
            <p:ph type="title"/>
          </p:nvPr>
        </p:nvSpPr>
        <p:spPr>
          <a:xfrm>
            <a:off x="539400" y="463600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Labelling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8" name="Google Shape;708;p72"/>
          <p:cNvSpPr txBox="1"/>
          <p:nvPr/>
        </p:nvSpPr>
        <p:spPr>
          <a:xfrm>
            <a:off x="6553725" y="1568425"/>
            <a:ext cx="2250300" cy="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9" name="Google Shape;709;p72"/>
          <p:cNvSpPr txBox="1"/>
          <p:nvPr/>
        </p:nvSpPr>
        <p:spPr>
          <a:xfrm>
            <a:off x="6181500" y="1450000"/>
            <a:ext cx="2639400" cy="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Green : Rich countries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0" name="Google Shape;710;p72"/>
          <p:cNvSpPr txBox="1"/>
          <p:nvPr/>
        </p:nvSpPr>
        <p:spPr>
          <a:xfrm>
            <a:off x="6181500" y="2557450"/>
            <a:ext cx="1889100" cy="10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Yellow:Middle class countries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1" name="Google Shape;711;p72"/>
          <p:cNvSpPr txBox="1"/>
          <p:nvPr/>
        </p:nvSpPr>
        <p:spPr>
          <a:xfrm>
            <a:off x="6181500" y="4021750"/>
            <a:ext cx="20304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Red: Poor countries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73">
            <a:hlinkClick r:id="" action="ppaction://noaction"/>
          </p:cNvPr>
          <p:cNvSpPr/>
          <p:nvPr/>
        </p:nvSpPr>
        <p:spPr>
          <a:xfrm>
            <a:off x="173007" y="151219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73"/>
          <p:cNvSpPr txBox="1">
            <a:spLocks noGrp="1"/>
          </p:cNvSpPr>
          <p:nvPr>
            <p:ph type="title"/>
          </p:nvPr>
        </p:nvSpPr>
        <p:spPr>
          <a:xfrm>
            <a:off x="720000" y="2222000"/>
            <a:ext cx="47370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718" name="Google Shape;718;p73"/>
          <p:cNvSpPr txBox="1">
            <a:spLocks noGrp="1"/>
          </p:cNvSpPr>
          <p:nvPr>
            <p:ph type="title" idx="2"/>
          </p:nvPr>
        </p:nvSpPr>
        <p:spPr>
          <a:xfrm>
            <a:off x="721400" y="1105808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19" name="Google Shape;719;p73"/>
          <p:cNvSpPr txBox="1">
            <a:spLocks noGrp="1"/>
          </p:cNvSpPr>
          <p:nvPr>
            <p:ph type="subTitle" idx="1"/>
          </p:nvPr>
        </p:nvSpPr>
        <p:spPr>
          <a:xfrm>
            <a:off x="720000" y="3360600"/>
            <a:ext cx="40194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Inferences and final review</a:t>
            </a:r>
            <a:endParaRPr sz="2400"/>
          </a:p>
        </p:txBody>
      </p:sp>
      <p:sp>
        <p:nvSpPr>
          <p:cNvPr id="720" name="Google Shape;720;p73"/>
          <p:cNvSpPr/>
          <p:nvPr/>
        </p:nvSpPr>
        <p:spPr>
          <a:xfrm>
            <a:off x="308698" y="298665"/>
            <a:ext cx="301233" cy="27773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74"/>
          <p:cNvSpPr txBox="1">
            <a:spLocks noGrp="1"/>
          </p:cNvSpPr>
          <p:nvPr>
            <p:ph type="title"/>
          </p:nvPr>
        </p:nvSpPr>
        <p:spPr>
          <a:xfrm>
            <a:off x="1844250" y="495350"/>
            <a:ext cx="457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6" name="Google Shape;726;p74"/>
          <p:cNvSpPr txBox="1"/>
          <p:nvPr/>
        </p:nvSpPr>
        <p:spPr>
          <a:xfrm>
            <a:off x="131450" y="1200150"/>
            <a:ext cx="88011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 can </a:t>
            </a:r>
            <a:r>
              <a:rPr lang="en" sz="2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categorize countries </a:t>
            </a: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based on the features of our dataset.</a:t>
            </a: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Characteristics of </a:t>
            </a:r>
            <a:r>
              <a:rPr lang="en" sz="2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Developed Countries</a:t>
            </a: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are : higher GDPP, Income and Life expectancy .</a:t>
            </a: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Characteristics of </a:t>
            </a:r>
            <a:r>
              <a:rPr lang="en" sz="2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Least Developed Countries</a:t>
            </a: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are : higher Child Mortality, higher total Fertility .</a:t>
            </a: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Developing Countries</a:t>
            </a: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fall in between the Rich and Poor Countries .</a:t>
            </a: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75"/>
          <p:cNvSpPr txBox="1"/>
          <p:nvPr/>
        </p:nvSpPr>
        <p:spPr>
          <a:xfrm>
            <a:off x="536700" y="1554175"/>
            <a:ext cx="8070600" cy="19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Thank You !!!</a:t>
            </a:r>
            <a:endParaRPr sz="9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58"/>
          <p:cNvSpPr txBox="1">
            <a:spLocks noGrp="1"/>
          </p:cNvSpPr>
          <p:nvPr>
            <p:ph type="title"/>
          </p:nvPr>
        </p:nvSpPr>
        <p:spPr>
          <a:xfrm>
            <a:off x="720000" y="1366200"/>
            <a:ext cx="38184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584" name="Google Shape;584;p58"/>
          <p:cNvSpPr txBox="1">
            <a:spLocks noGrp="1"/>
          </p:cNvSpPr>
          <p:nvPr>
            <p:ph type="subTitle" idx="1"/>
          </p:nvPr>
        </p:nvSpPr>
        <p:spPr>
          <a:xfrm>
            <a:off x="720000" y="2186200"/>
            <a:ext cx="3818400" cy="16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purpose of this project is to categorize countries all around the world based on social-economic and health features in order to provide people from poor countries humanitarian aid.</a:t>
            </a:r>
            <a:endParaRPr sz="2000"/>
          </a:p>
        </p:txBody>
      </p:sp>
      <p:cxnSp>
        <p:nvCxnSpPr>
          <p:cNvPr id="585" name="Google Shape;585;p58"/>
          <p:cNvCxnSpPr/>
          <p:nvPr/>
        </p:nvCxnSpPr>
        <p:spPr>
          <a:xfrm rot="10800000">
            <a:off x="720000" y="2116050"/>
            <a:ext cx="3663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86" name="Google Shape;586;p58"/>
          <p:cNvPicPr preferRelativeResize="0"/>
          <p:nvPr/>
        </p:nvPicPr>
        <p:blipFill rotWithShape="1">
          <a:blip r:embed="rId3">
            <a:alphaModFix/>
          </a:blip>
          <a:srcRect l="32801" r="32801"/>
          <a:stretch/>
        </p:blipFill>
        <p:spPr>
          <a:xfrm>
            <a:off x="5998675" y="0"/>
            <a:ext cx="31453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9"/>
          <p:cNvSpPr txBox="1">
            <a:spLocks noGrp="1"/>
          </p:cNvSpPr>
          <p:nvPr>
            <p:ph type="title"/>
          </p:nvPr>
        </p:nvSpPr>
        <p:spPr>
          <a:xfrm flipH="1">
            <a:off x="1623275" y="415376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592" name="Google Shape;592;p59"/>
          <p:cNvSpPr txBox="1">
            <a:spLocks noGrp="1"/>
          </p:cNvSpPr>
          <p:nvPr>
            <p:ph type="title" idx="2"/>
          </p:nvPr>
        </p:nvSpPr>
        <p:spPr>
          <a:xfrm flipH="1">
            <a:off x="720000" y="487015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93" name="Google Shape;593;p59"/>
          <p:cNvSpPr txBox="1">
            <a:spLocks noGrp="1"/>
          </p:cNvSpPr>
          <p:nvPr>
            <p:ph type="subTitle" idx="1"/>
          </p:nvPr>
        </p:nvSpPr>
        <p:spPr>
          <a:xfrm flipH="1">
            <a:off x="1623275" y="82107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594" name="Google Shape;594;p59"/>
          <p:cNvSpPr txBox="1">
            <a:spLocks noGrp="1"/>
          </p:cNvSpPr>
          <p:nvPr>
            <p:ph type="title" idx="3"/>
          </p:nvPr>
        </p:nvSpPr>
        <p:spPr>
          <a:xfrm flipH="1">
            <a:off x="1623275" y="1280079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Modelling</a:t>
            </a:r>
            <a:endParaRPr dirty="0"/>
          </a:p>
        </p:txBody>
      </p:sp>
      <p:sp>
        <p:nvSpPr>
          <p:cNvPr id="595" name="Google Shape;595;p59"/>
          <p:cNvSpPr txBox="1">
            <a:spLocks noGrp="1"/>
          </p:cNvSpPr>
          <p:nvPr>
            <p:ph type="title" idx="4"/>
          </p:nvPr>
        </p:nvSpPr>
        <p:spPr>
          <a:xfrm flipH="1">
            <a:off x="720000" y="1352746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6" name="Google Shape;596;p59"/>
          <p:cNvSpPr txBox="1">
            <a:spLocks noGrp="1"/>
          </p:cNvSpPr>
          <p:nvPr>
            <p:ph type="subTitle" idx="5"/>
          </p:nvPr>
        </p:nvSpPr>
        <p:spPr>
          <a:xfrm flipH="1">
            <a:off x="1623275" y="168990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modeling and categorization</a:t>
            </a:r>
            <a:endParaRPr dirty="0"/>
          </a:p>
        </p:txBody>
      </p:sp>
      <p:sp>
        <p:nvSpPr>
          <p:cNvPr id="597" name="Google Shape;597;p59"/>
          <p:cNvSpPr txBox="1">
            <a:spLocks noGrp="1"/>
          </p:cNvSpPr>
          <p:nvPr>
            <p:ph type="title" idx="14"/>
          </p:nvPr>
        </p:nvSpPr>
        <p:spPr>
          <a:xfrm flipH="1">
            <a:off x="720000" y="3084209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98" name="Google Shape;598;p59"/>
          <p:cNvSpPr txBox="1">
            <a:spLocks noGrp="1"/>
          </p:cNvSpPr>
          <p:nvPr>
            <p:ph type="title" idx="6"/>
          </p:nvPr>
        </p:nvSpPr>
        <p:spPr>
          <a:xfrm>
            <a:off x="6119400" y="540250"/>
            <a:ext cx="2304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>
                <a:solidFill>
                  <a:schemeClr val="dk1"/>
                </a:solidFill>
              </a:rPr>
              <a:t>contents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99" name="Google Shape;599;p59"/>
          <p:cNvSpPr txBox="1">
            <a:spLocks noGrp="1"/>
          </p:cNvSpPr>
          <p:nvPr>
            <p:ph type="title" idx="7"/>
          </p:nvPr>
        </p:nvSpPr>
        <p:spPr>
          <a:xfrm flipH="1">
            <a:off x="1623275" y="2148901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Labelling</a:t>
            </a:r>
            <a:endParaRPr/>
          </a:p>
        </p:txBody>
      </p:sp>
      <p:sp>
        <p:nvSpPr>
          <p:cNvPr id="600" name="Google Shape;600;p59"/>
          <p:cNvSpPr txBox="1">
            <a:spLocks noGrp="1"/>
          </p:cNvSpPr>
          <p:nvPr>
            <p:ph type="title" idx="8"/>
          </p:nvPr>
        </p:nvSpPr>
        <p:spPr>
          <a:xfrm flipH="1">
            <a:off x="720000" y="2218477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1" name="Google Shape;601;p59"/>
          <p:cNvSpPr txBox="1">
            <a:spLocks noGrp="1"/>
          </p:cNvSpPr>
          <p:nvPr>
            <p:ph type="subTitle" idx="9"/>
          </p:nvPr>
        </p:nvSpPr>
        <p:spPr>
          <a:xfrm flipH="1">
            <a:off x="1623275" y="255460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Analyze and labeling different categories</a:t>
            </a:r>
            <a:endParaRPr/>
          </a:p>
        </p:txBody>
      </p:sp>
      <p:sp>
        <p:nvSpPr>
          <p:cNvPr id="602" name="Google Shape;602;p59"/>
          <p:cNvSpPr txBox="1">
            <a:spLocks noGrp="1"/>
          </p:cNvSpPr>
          <p:nvPr>
            <p:ph type="title" idx="13"/>
          </p:nvPr>
        </p:nvSpPr>
        <p:spPr>
          <a:xfrm flipH="1">
            <a:off x="1623275" y="3013604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03" name="Google Shape;603;p59"/>
          <p:cNvSpPr txBox="1">
            <a:spLocks noGrp="1"/>
          </p:cNvSpPr>
          <p:nvPr>
            <p:ph type="subTitle" idx="15"/>
          </p:nvPr>
        </p:nvSpPr>
        <p:spPr>
          <a:xfrm flipH="1">
            <a:off x="1623275" y="342342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Inferences and final review</a:t>
            </a:r>
            <a:endParaRPr/>
          </a:p>
        </p:txBody>
      </p:sp>
      <p:grpSp>
        <p:nvGrpSpPr>
          <p:cNvPr id="604" name="Google Shape;604;p59"/>
          <p:cNvGrpSpPr/>
          <p:nvPr/>
        </p:nvGrpSpPr>
        <p:grpSpPr>
          <a:xfrm flipH="1">
            <a:off x="1427844" y="540250"/>
            <a:ext cx="120300" cy="4077600"/>
            <a:chOff x="3341514" y="540250"/>
            <a:chExt cx="120300" cy="4077600"/>
          </a:xfrm>
        </p:grpSpPr>
        <p:cxnSp>
          <p:nvCxnSpPr>
            <p:cNvPr id="605" name="Google Shape;605;p59"/>
            <p:cNvCxnSpPr/>
            <p:nvPr/>
          </p:nvCxnSpPr>
          <p:spPr>
            <a:xfrm>
              <a:off x="3401661" y="540250"/>
              <a:ext cx="0" cy="40776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06" name="Google Shape;606;p59"/>
            <p:cNvSpPr/>
            <p:nvPr/>
          </p:nvSpPr>
          <p:spPr>
            <a:xfrm>
              <a:off x="3341514" y="674333"/>
              <a:ext cx="120300" cy="120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9"/>
            <p:cNvSpPr/>
            <p:nvPr/>
          </p:nvSpPr>
          <p:spPr>
            <a:xfrm>
              <a:off x="3341514" y="1538419"/>
              <a:ext cx="120300" cy="120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70C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08" name="Google Shape;608;p59"/>
            <p:cNvSpPr/>
            <p:nvPr/>
          </p:nvSpPr>
          <p:spPr>
            <a:xfrm>
              <a:off x="3341514" y="2402513"/>
              <a:ext cx="120300" cy="120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9"/>
            <p:cNvSpPr/>
            <p:nvPr/>
          </p:nvSpPr>
          <p:spPr>
            <a:xfrm>
              <a:off x="3341514" y="3266632"/>
              <a:ext cx="120300" cy="120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60">
            <a:hlinkClick r:id="" action="ppaction://noaction"/>
          </p:cNvPr>
          <p:cNvSpPr/>
          <p:nvPr/>
        </p:nvSpPr>
        <p:spPr>
          <a:xfrm>
            <a:off x="173007" y="151219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60"/>
          <p:cNvSpPr txBox="1">
            <a:spLocks noGrp="1"/>
          </p:cNvSpPr>
          <p:nvPr>
            <p:ph type="title"/>
          </p:nvPr>
        </p:nvSpPr>
        <p:spPr>
          <a:xfrm>
            <a:off x="720000" y="2234700"/>
            <a:ext cx="47370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</a:t>
            </a:r>
            <a:endParaRPr dirty="0"/>
          </a:p>
        </p:txBody>
      </p:sp>
      <p:sp>
        <p:nvSpPr>
          <p:cNvPr id="616" name="Google Shape;616;p60"/>
          <p:cNvSpPr txBox="1">
            <a:spLocks noGrp="1"/>
          </p:cNvSpPr>
          <p:nvPr>
            <p:ph type="title" idx="2"/>
          </p:nvPr>
        </p:nvSpPr>
        <p:spPr>
          <a:xfrm>
            <a:off x="721400" y="1105808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17" name="Google Shape;617;p60"/>
          <p:cNvSpPr txBox="1">
            <a:spLocks noGrp="1"/>
          </p:cNvSpPr>
          <p:nvPr>
            <p:ph type="subTitle" idx="1"/>
          </p:nvPr>
        </p:nvSpPr>
        <p:spPr>
          <a:xfrm>
            <a:off x="720000" y="3360600"/>
            <a:ext cx="40194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Exploratory Data Analysis , introduction to the dataset</a:t>
            </a:r>
            <a:endParaRPr sz="2000"/>
          </a:p>
        </p:txBody>
      </p:sp>
      <p:sp>
        <p:nvSpPr>
          <p:cNvPr id="618" name="Google Shape;618;p60"/>
          <p:cNvSpPr/>
          <p:nvPr/>
        </p:nvSpPr>
        <p:spPr>
          <a:xfrm>
            <a:off x="308698" y="298665"/>
            <a:ext cx="301233" cy="27773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61"/>
          <p:cNvSpPr txBox="1">
            <a:spLocks noGrp="1"/>
          </p:cNvSpPr>
          <p:nvPr>
            <p:ph type="title"/>
          </p:nvPr>
        </p:nvSpPr>
        <p:spPr>
          <a:xfrm>
            <a:off x="539400" y="463600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24" name="Google Shape;624;p61"/>
          <p:cNvSpPr txBox="1"/>
          <p:nvPr/>
        </p:nvSpPr>
        <p:spPr>
          <a:xfrm>
            <a:off x="236250" y="1648275"/>
            <a:ext cx="8671500" cy="3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Observations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from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167 countries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around the world 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Based on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10 features (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related to socio-economic and health factors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 .</a:t>
            </a:r>
            <a:endParaRPr sz="20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 missing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or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duplicate values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. 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Existence of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extreme values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in the dataset 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62"/>
          <p:cNvSpPr txBox="1">
            <a:spLocks noGrp="1"/>
          </p:cNvSpPr>
          <p:nvPr>
            <p:ph type="title"/>
          </p:nvPr>
        </p:nvSpPr>
        <p:spPr>
          <a:xfrm>
            <a:off x="594025" y="2285400"/>
            <a:ext cx="1646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30" name="Google Shape;630;p62"/>
          <p:cNvPicPr preferRelativeResize="0"/>
          <p:nvPr/>
        </p:nvPicPr>
        <p:blipFill rotWithShape="1">
          <a:blip r:embed="rId3">
            <a:alphaModFix/>
          </a:blip>
          <a:srcRect l="3054" t="9018" r="6830" b="8165"/>
          <a:stretch/>
        </p:blipFill>
        <p:spPr>
          <a:xfrm>
            <a:off x="2792325" y="278351"/>
            <a:ext cx="5210250" cy="475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63"/>
          <p:cNvSpPr txBox="1">
            <a:spLocks noGrp="1"/>
          </p:cNvSpPr>
          <p:nvPr>
            <p:ph type="title"/>
          </p:nvPr>
        </p:nvSpPr>
        <p:spPr>
          <a:xfrm>
            <a:off x="539400" y="463600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36" name="Google Shape;636;p63"/>
          <p:cNvSpPr txBox="1"/>
          <p:nvPr/>
        </p:nvSpPr>
        <p:spPr>
          <a:xfrm>
            <a:off x="236250" y="1036300"/>
            <a:ext cx="5062200" cy="3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7" name="Google Shape;63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1700"/>
            <a:ext cx="5933425" cy="445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63"/>
          <p:cNvSpPr txBox="1"/>
          <p:nvPr/>
        </p:nvSpPr>
        <p:spPr>
          <a:xfrm>
            <a:off x="5421900" y="1300875"/>
            <a:ext cx="3545400" cy="3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Life expectancy ~ gdpp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Income ~ child mortality 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Income ~ life expectancy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Income ~ health 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4"/>
          <p:cNvSpPr txBox="1">
            <a:spLocks noGrp="1"/>
          </p:cNvSpPr>
          <p:nvPr>
            <p:ph type="title"/>
          </p:nvPr>
        </p:nvSpPr>
        <p:spPr>
          <a:xfrm>
            <a:off x="539400" y="463600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644" name="Google Shape;64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4475"/>
            <a:ext cx="5793076" cy="3798701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64"/>
          <p:cNvSpPr txBox="1"/>
          <p:nvPr/>
        </p:nvSpPr>
        <p:spPr>
          <a:xfrm>
            <a:off x="5968700" y="1530175"/>
            <a:ext cx="3016200" cy="3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US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Lesotho</a:t>
            </a: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has the l</a:t>
            </a:r>
            <a:r>
              <a:rPr lang="en" sz="2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owest average life expectancy</a:t>
            </a:r>
            <a:endParaRPr sz="20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with 46.5 years</a:t>
            </a: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Japan</a:t>
            </a: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has the </a:t>
            </a:r>
            <a:r>
              <a:rPr lang="en" sz="2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highest average life expectancy</a:t>
            </a:r>
            <a:r>
              <a:rPr lang="en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with 82 years</a:t>
            </a: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65"/>
          <p:cNvSpPr txBox="1">
            <a:spLocks noGrp="1"/>
          </p:cNvSpPr>
          <p:nvPr>
            <p:ph type="title"/>
          </p:nvPr>
        </p:nvSpPr>
        <p:spPr>
          <a:xfrm>
            <a:off x="539400" y="463600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51" name="Google Shape;651;p65"/>
          <p:cNvSpPr txBox="1"/>
          <p:nvPr/>
        </p:nvSpPr>
        <p:spPr>
          <a:xfrm>
            <a:off x="5968700" y="1530175"/>
            <a:ext cx="3016200" cy="3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Qatar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has the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lowest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total health spending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per capita. (1.81%)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United States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has the </a:t>
            </a:r>
            <a:r>
              <a:rPr lang="en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highest total health</a:t>
            </a: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spending per capita. (17.9%)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2" name="Google Shape;65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4500"/>
            <a:ext cx="5691574" cy="379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ocial Issues Thesis: Poverty and Homelessness XL by Slidesgo">
  <a:themeElements>
    <a:clrScheme name="Simple Light">
      <a:dk1>
        <a:srgbClr val="F7892F"/>
      </a:dk1>
      <a:lt1>
        <a:srgbClr val="555F69"/>
      </a:lt1>
      <a:dk2>
        <a:srgbClr val="FCF1E1"/>
      </a:dk2>
      <a:lt2>
        <a:srgbClr val="FAC231"/>
      </a:lt2>
      <a:accent1>
        <a:srgbClr val="455A64"/>
      </a:accent1>
      <a:accent2>
        <a:srgbClr val="EBEB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55F6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352</Words>
  <Application>Microsoft Office PowerPoint</Application>
  <PresentationFormat>Προβολή στην οθόνη (16:9)</PresentationFormat>
  <Paragraphs>85</Paragraphs>
  <Slides>19</Slides>
  <Notes>19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19</vt:i4>
      </vt:variant>
    </vt:vector>
  </HeadingPairs>
  <TitlesOfParts>
    <vt:vector size="23" baseType="lpstr">
      <vt:lpstr>Roboto</vt:lpstr>
      <vt:lpstr>Arial</vt:lpstr>
      <vt:lpstr>Alice</vt:lpstr>
      <vt:lpstr>Social Issues Thesis: Poverty and Homelessness XL by Slidesgo</vt:lpstr>
      <vt:lpstr>Poverty &amp; Health</vt:lpstr>
      <vt:lpstr>Introduction</vt:lpstr>
      <vt:lpstr>EDA</vt:lpstr>
      <vt:lpstr>EDA</vt:lpstr>
      <vt:lpstr>EDA</vt:lpstr>
      <vt:lpstr>EDA</vt:lpstr>
      <vt:lpstr>EDA</vt:lpstr>
      <vt:lpstr>EDA</vt:lpstr>
      <vt:lpstr>EDA</vt:lpstr>
      <vt:lpstr>Modeling</vt:lpstr>
      <vt:lpstr>Modeling</vt:lpstr>
      <vt:lpstr>Modeling</vt:lpstr>
      <vt:lpstr>Labelling</vt:lpstr>
      <vt:lpstr>Labelling</vt:lpstr>
      <vt:lpstr>Labelling</vt:lpstr>
      <vt:lpstr>Labelling</vt:lpstr>
      <vt:lpstr>Conclusion</vt:lpstr>
      <vt:lpstr>Conclusion</vt:lpstr>
      <vt:lpstr>Παρουσίαση του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Poverty &amp; Health</dc:title>
  <cp:lastModifiedBy>Αλέξανδρος Κορολής</cp:lastModifiedBy>
  <cp:revision>4</cp:revision>
  <dcterms:modified xsi:type="dcterms:W3CDTF">2023-12-21T17:36:09Z</dcterms:modified>
</cp:coreProperties>
</file>